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8"/>
  </p:notesMasterIdLst>
  <p:sldIdLst>
    <p:sldId id="256" r:id="rId2"/>
    <p:sldId id="268" r:id="rId3"/>
    <p:sldId id="257" r:id="rId4"/>
    <p:sldId id="334" r:id="rId5"/>
    <p:sldId id="278" r:id="rId6"/>
    <p:sldId id="261" r:id="rId7"/>
    <p:sldId id="331" r:id="rId8"/>
    <p:sldId id="279" r:id="rId9"/>
    <p:sldId id="340" r:id="rId10"/>
    <p:sldId id="339" r:id="rId11"/>
    <p:sldId id="266" r:id="rId12"/>
    <p:sldId id="282" r:id="rId13"/>
    <p:sldId id="283" r:id="rId14"/>
    <p:sldId id="287" r:id="rId15"/>
    <p:sldId id="284" r:id="rId16"/>
    <p:sldId id="285" r:id="rId17"/>
    <p:sldId id="286" r:id="rId18"/>
    <p:sldId id="288" r:id="rId19"/>
    <p:sldId id="295" r:id="rId20"/>
    <p:sldId id="296" r:id="rId21"/>
    <p:sldId id="315" r:id="rId22"/>
    <p:sldId id="329" r:id="rId23"/>
    <p:sldId id="300" r:id="rId24"/>
    <p:sldId id="338" r:id="rId25"/>
    <p:sldId id="335" r:id="rId26"/>
    <p:sldId id="336" r:id="rId27"/>
    <p:sldId id="337" r:id="rId28"/>
    <p:sldId id="311" r:id="rId29"/>
    <p:sldId id="330" r:id="rId30"/>
    <p:sldId id="309" r:id="rId31"/>
    <p:sldId id="318" r:id="rId32"/>
    <p:sldId id="328" r:id="rId33"/>
    <p:sldId id="325" r:id="rId34"/>
    <p:sldId id="306" r:id="rId35"/>
    <p:sldId id="307" r:id="rId36"/>
    <p:sldId id="324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1C1C1C"/>
    <a:srgbClr val="800000"/>
    <a:srgbClr val="000000"/>
    <a:srgbClr val="FF0000"/>
    <a:srgbClr val="E1E0DB"/>
    <a:srgbClr val="F1F1F1"/>
    <a:srgbClr val="0042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01" autoAdjust="0"/>
    <p:restoredTop sz="92588" autoAdjust="0"/>
  </p:normalViewPr>
  <p:slideViewPr>
    <p:cSldViewPr>
      <p:cViewPr varScale="1">
        <p:scale>
          <a:sx n="101" d="100"/>
          <a:sy n="101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59FBFB-7EE7-4BAD-9B2E-60343F8FE297}" type="datetimeFigureOut">
              <a:rPr lang="sr-Latn-CS"/>
              <a:pPr>
                <a:defRPr/>
              </a:pPr>
              <a:t>7.3.2012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B7F4EC-3CBC-4CC7-B95F-90F8A34DF1F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5A426E-34F9-4217-AA10-10B4B5FFD743}" type="slidenum">
              <a:rPr lang="sr-Latn-CS" smtClean="0"/>
              <a:pPr/>
              <a:t>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A2CB1E-E487-48AD-90E8-4832D782AD93}" type="slidenum">
              <a:rPr lang="sr-Latn-CS" smtClean="0"/>
              <a:pPr/>
              <a:t>10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DAFB18-05A7-44C8-892F-79C0EEF0D9EC}" type="slidenum">
              <a:rPr lang="sr-Latn-CS" smtClean="0"/>
              <a:pPr/>
              <a:t>11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EF90BC-6D1E-4CD7-BAB2-4EC3B7C66E48}" type="slidenum">
              <a:rPr lang="sr-Latn-CS" smtClean="0"/>
              <a:pPr/>
              <a:t>12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1DA430-65CD-4AF0-BAC3-173FE7C0800C}" type="slidenum">
              <a:rPr lang="sr-Latn-CS" smtClean="0"/>
              <a:pPr/>
              <a:t>13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B9AA4C-0099-47F7-8BA5-9807F037FB00}" type="slidenum">
              <a:rPr lang="sr-Latn-CS" smtClean="0"/>
              <a:pPr/>
              <a:t>14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346E5-EEAA-4BAE-B5D6-9CBB2C5113EC}" type="slidenum">
              <a:rPr lang="sr-Latn-CS" smtClean="0"/>
              <a:pPr/>
              <a:t>15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72EB22-649F-4B88-BD43-05639A1C8F44}" type="slidenum">
              <a:rPr lang="sr-Latn-CS" smtClean="0"/>
              <a:pPr/>
              <a:t>16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7BAED0-14CE-4E74-9097-F9783D7A7346}" type="slidenum">
              <a:rPr lang="sr-Latn-CS" smtClean="0"/>
              <a:pPr/>
              <a:t>17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C1FA33-13C5-47F4-9D40-18925B0A124C}" type="slidenum">
              <a:rPr lang="sr-Latn-CS" smtClean="0"/>
              <a:pPr/>
              <a:t>18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C1682C-6C38-424F-A666-9DDFCAB3BA6D}" type="slidenum">
              <a:rPr lang="sr-Latn-CS" smtClean="0"/>
              <a:pPr/>
              <a:t>19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84FAE8-A00D-4F1C-8AEE-71D33A798A8D}" type="slidenum">
              <a:rPr lang="sr-Latn-CS" smtClean="0"/>
              <a:pPr/>
              <a:t>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1DFA5A-D980-4317-ACC9-D17B49B5DA5B}" type="slidenum">
              <a:rPr lang="sr-Latn-CS" smtClean="0"/>
              <a:pPr/>
              <a:t>20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0F2221-FFEC-4C48-A6F7-B566EC94A1EE}" type="slidenum">
              <a:rPr lang="sr-Latn-CS" smtClean="0"/>
              <a:pPr/>
              <a:t>21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FF23B9-1ED7-42F4-8CE3-7B54E59E2398}" type="slidenum">
              <a:rPr lang="sr-Latn-CS" smtClean="0"/>
              <a:pPr/>
              <a:t>22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8FAA6B-1836-4509-8B11-B3F00BB41D52}" type="slidenum">
              <a:rPr lang="sr-Latn-CS" smtClean="0"/>
              <a:pPr/>
              <a:t>23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74C47-935E-42D2-97F2-41DCF1E74C8A}" type="slidenum">
              <a:rPr lang="sr-Latn-CS" smtClean="0"/>
              <a:pPr/>
              <a:t>24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BF51F7-3DFE-4483-97B1-6E5E84DA752C}" type="slidenum">
              <a:rPr lang="sr-Latn-CS" smtClean="0"/>
              <a:pPr/>
              <a:t>25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B40A6E-839B-4FA5-9AC6-EED120952899}" type="slidenum">
              <a:rPr lang="sr-Latn-CS" smtClean="0"/>
              <a:pPr/>
              <a:t>26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F038DC-E6A1-4ED0-9B54-E8DE02562D4C}" type="slidenum">
              <a:rPr lang="sr-Latn-CS" smtClean="0"/>
              <a:pPr/>
              <a:t>27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D1E689-1D2F-40C4-ACD2-4733CE5EC5C7}" type="slidenum">
              <a:rPr lang="sr-Latn-CS" smtClean="0"/>
              <a:pPr/>
              <a:t>28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4443C-39FD-4420-88EA-18A793DD88D0}" type="slidenum">
              <a:rPr lang="sr-Latn-CS" smtClean="0"/>
              <a:pPr/>
              <a:t>29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C8BF2C-4990-4DAD-B54C-A8C6D53FDD52}" type="slidenum">
              <a:rPr lang="sr-Latn-CS" smtClean="0"/>
              <a:pPr/>
              <a:t>3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42697F-8959-4253-B9E4-308D3A0E3812}" type="slidenum">
              <a:rPr lang="sr-Latn-CS" smtClean="0"/>
              <a:pPr/>
              <a:t>30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F94C3D-E81A-420B-8803-526690A383E2}" type="slidenum">
              <a:rPr lang="sr-Latn-CS" smtClean="0"/>
              <a:pPr/>
              <a:t>31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49D898-65C1-4E5F-B8B9-220B25D359CA}" type="slidenum">
              <a:rPr lang="sr-Latn-CS" smtClean="0"/>
              <a:pPr/>
              <a:t>32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FA3F80-E131-429D-90C0-682ABD7E614A}" type="slidenum">
              <a:rPr lang="sr-Latn-CS" smtClean="0"/>
              <a:pPr/>
              <a:t>33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83312F-3A29-4DB3-AC00-D1B58FCCBD87}" type="slidenum">
              <a:rPr lang="sr-Latn-CS" smtClean="0"/>
              <a:pPr/>
              <a:t>34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0CBC72-81C9-447C-8134-16A4F2E002B8}" type="slidenum">
              <a:rPr lang="sr-Latn-CS" smtClean="0"/>
              <a:pPr/>
              <a:t>35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593290-3D1F-4A86-9651-6181C2175322}" type="slidenum">
              <a:rPr lang="sr-Latn-CS" smtClean="0"/>
              <a:pPr/>
              <a:t>36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A7A6F-4C63-4C83-8856-EB52835DAFA6}" type="slidenum">
              <a:rPr lang="sr-Latn-CS" smtClean="0"/>
              <a:pPr/>
              <a:t>4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6534D4-BD03-408E-A8FB-39ED3D051776}" type="slidenum">
              <a:rPr lang="sr-Latn-CS" smtClean="0"/>
              <a:pPr/>
              <a:t>5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D7E4D-35C0-4E11-8775-AF4AEF4367AD}" type="slidenum">
              <a:rPr lang="sr-Latn-CS" smtClean="0"/>
              <a:pPr/>
              <a:t>6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19DD43-6D5C-4D99-96D0-B8D5C1E407B6}" type="slidenum">
              <a:rPr lang="sr-Latn-CS" sz="1200"/>
              <a:pPr algn="r"/>
              <a:t>7</a:t>
            </a:fld>
            <a:endParaRPr lang="sr-Latn-C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AE1FC1-F3DA-4430-B927-6353303F3C25}" type="slidenum">
              <a:rPr lang="sr-Latn-CS" smtClean="0"/>
              <a:pPr/>
              <a:t>8</a:t>
            </a:fld>
            <a:endParaRPr lang="sr-Latn-C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BDED95-DE3E-4E68-B243-E65FFAAD782B}" type="slidenum">
              <a:rPr lang="sr-Latn-CS" smtClean="0"/>
              <a:pPr/>
              <a:t>9</a:t>
            </a:fld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zadina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sr-Latn-CS" sz="2400">
                <a:latin typeface="Times New Roman" pitchFamily="18" charset="0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sr-Latn-CS" sz="2400">
                <a:latin typeface="Times New Roman" pitchFamily="18" charset="0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  <a:solidFill>
            <a:srgbClr val="800000"/>
          </a:solidFill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www.pefja.kg.ac.yu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</p:grp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6038850"/>
            <a:ext cx="9144000" cy="819150"/>
          </a:xfrm>
          <a:prstGeom prst="rect">
            <a:avLst/>
          </a:prstGeom>
          <a:solidFill>
            <a:srgbClr val="80808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r-Latn-CS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81513" y="2927350"/>
            <a:ext cx="4365625" cy="1822450"/>
          </a:xfrm>
        </p:spPr>
        <p:txBody>
          <a:bodyPr anchor="b"/>
          <a:lstStyle>
            <a:lvl2pPr marL="457200" lvl="1" indent="0" algn="ctr">
              <a:buFontTx/>
              <a:buNone/>
              <a:defRPr/>
            </a:lvl2pPr>
          </a:lstStyle>
          <a:p>
            <a:pPr lvl="1"/>
            <a:endParaRPr lang="sr-Latn-CS" dirty="0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998538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endParaRPr lang="sr-Latn-CS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92984621-4AAF-460C-94E2-7EEAB87C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DCC0-9E9E-4BE3-BD7B-41D6EED46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BCEA-5F51-4665-AEBB-5AA3ED02D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E071-CF50-4CC0-A47D-2736001FA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ginkovi2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981124">
            <a:off x="663575" y="6519863"/>
            <a:ext cx="3222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ginkovi2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9281402">
            <a:off x="8618538" y="1992313"/>
            <a:ext cx="3222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762000"/>
            <a:ext cx="7924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2362200"/>
            <a:ext cx="7693025" cy="3724275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  <a:lvl2pPr>
              <a:defRPr>
                <a:solidFill>
                  <a:srgbClr val="1C1C1C"/>
                </a:solidFill>
              </a:defRPr>
            </a:lvl2pPr>
            <a:lvl3pPr>
              <a:defRPr>
                <a:solidFill>
                  <a:srgbClr val="1C1C1C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C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61FF-886C-4628-B93E-FE9B5EC1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F89B-BACA-456B-900E-FC7EB3C3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6019-D045-4FA0-86A6-D8AF23C54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4823-BB06-4348-B070-BE08742D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 userDrawn="1"/>
        </p:nvGrpSpPr>
        <p:grpSpPr bwMode="auto">
          <a:xfrm>
            <a:off x="-104775" y="-250825"/>
            <a:ext cx="1509713" cy="9601200"/>
            <a:chOff x="1047" y="360"/>
            <a:chExt cx="2378" cy="1512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047" y="360"/>
              <a:ext cx="2060" cy="1512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3164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502" y="360"/>
              <a:ext cx="1735" cy="1512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164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595" y="360"/>
              <a:ext cx="1830" cy="151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3164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392" y="360"/>
              <a:ext cx="1850" cy="1512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3164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235" y="360"/>
              <a:ext cx="1825" cy="1512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3164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</p:grpSp>
      <p:pic>
        <p:nvPicPr>
          <p:cNvPr id="9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451B-75F3-4AB8-8AAF-92E78B2CB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6D72-0B5C-4026-BC06-AB91C5C6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16F1-F129-4F59-AF00-388C409CA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27500" y="406400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26C0-2284-453C-8EDC-C49C1D917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EA9"/>
            </a:gs>
            <a:gs pos="50000">
              <a:schemeClr val="bg1"/>
            </a:gs>
            <a:gs pos="100000">
              <a:srgbClr val="FFDE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pozadina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knjige.gif"/>
          <p:cNvPicPr>
            <a:picLocks noChangeAspect="1" noChangeArrowheads="1"/>
          </p:cNvPicPr>
          <p:nvPr userDrawn="1"/>
        </p:nvPicPr>
        <p:blipFill>
          <a:blip r:embed="rId15">
            <a:lum bright="30000" contrast="-70000"/>
          </a:blip>
          <a:srcRect/>
          <a:stretch>
            <a:fillRect/>
          </a:stretch>
        </p:blipFill>
        <p:spPr bwMode="auto">
          <a:xfrm>
            <a:off x="0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r>
              <a:rPr lang="sr-Cyrl-CS" smtClean="0"/>
              <a:t>   </a:t>
            </a:r>
            <a:endParaRPr lang="en-US" smtClean="0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53CF25-ACA1-4DBB-AF27-B06E5B42B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 userDrawn="1"/>
        </p:nvSpPr>
        <p:spPr bwMode="auto">
          <a:xfrm>
            <a:off x="0" y="1314450"/>
            <a:ext cx="9144000" cy="628650"/>
          </a:xfrm>
          <a:prstGeom prst="rect">
            <a:avLst/>
          </a:prstGeom>
          <a:solidFill>
            <a:srgbClr val="80808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r-Latn-CS">
              <a:solidFill>
                <a:srgbClr val="004200"/>
              </a:solidFill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 userDrawn="1"/>
        </p:nvSpPr>
        <p:spPr bwMode="auto">
          <a:xfrm>
            <a:off x="1193800" y="0"/>
            <a:ext cx="80105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0"/>
          <a:lstStyle/>
          <a:p>
            <a:pPr eaLnBrk="1" hangingPunct="1">
              <a:defRPr/>
            </a:pPr>
            <a:r>
              <a:rPr lang="sr-Cyrl-CS" sz="1000" b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У н и в е р з и т е т   у   К р а г у ј е в ц у</a:t>
            </a:r>
          </a:p>
          <a:p>
            <a:pPr eaLnBrk="1" hangingPunct="1">
              <a:defRPr/>
            </a:pPr>
            <a:r>
              <a:rPr lang="sr-Cyrl-CS" sz="1200" b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ПЕДАГОШКИ ФАКУЛТЕТ У ЈАГОДИНИ</a:t>
            </a:r>
          </a:p>
          <a:p>
            <a:pPr lvl="1" eaLnBrk="1" hangingPunct="1">
              <a:defRPr/>
            </a:pPr>
            <a:r>
              <a:rPr lang="sr-Cyrl-C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Милана Мијалковића 14,</a:t>
            </a:r>
          </a:p>
          <a:p>
            <a:pPr lvl="1" eaLnBrk="1" hangingPunct="1">
              <a:defRPr/>
            </a:pPr>
            <a:r>
              <a:rPr lang="sr-Cyrl-C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35000 Јагодина</a:t>
            </a:r>
          </a:p>
          <a:p>
            <a:pPr lvl="1" eaLnBrk="1" hangingPunct="1">
              <a:defRPr/>
            </a:pPr>
            <a:r>
              <a:rPr lang="sr-Cyrl-C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Тел/</a:t>
            </a:r>
            <a:r>
              <a:rPr lang="en-U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fax</a:t>
            </a:r>
            <a:r>
              <a:rPr lang="sr-Cyrl-C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: (</a:t>
            </a:r>
            <a:r>
              <a:rPr lang="en-U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sr-Cyrl-CS" sz="1100" b="1" i="1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381) 35 223 805</a:t>
            </a:r>
            <a:endParaRPr lang="en-US" sz="1100" b="1" i="1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 userDrawn="1"/>
        </p:nvSpPr>
        <p:spPr bwMode="auto">
          <a:xfrm>
            <a:off x="-63500" y="6669088"/>
            <a:ext cx="25019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</a:rPr>
              <a:t>Аутор: </a:t>
            </a:r>
            <a:r>
              <a:rPr lang="en-US" sz="800" i="1">
                <a:solidFill>
                  <a:schemeClr val="bg1"/>
                </a:solidFill>
              </a:rPr>
              <a:t>Верица Милутинови</a:t>
            </a:r>
            <a:r>
              <a:rPr lang="sr-Latn-CS" sz="800" i="1">
                <a:solidFill>
                  <a:schemeClr val="bg1"/>
                </a:solidFill>
              </a:rPr>
              <a:t>ћ</a:t>
            </a:r>
            <a:endParaRPr lang="en-US" sz="800" i="1">
              <a:solidFill>
                <a:schemeClr val="bg1"/>
              </a:solidFill>
            </a:endParaRPr>
          </a:p>
        </p:txBody>
      </p:sp>
      <p:grpSp>
        <p:nvGrpSpPr>
          <p:cNvPr id="2060" name="Group 20"/>
          <p:cNvGrpSpPr>
            <a:grpSpLocks/>
          </p:cNvGrpSpPr>
          <p:nvPr userDrawn="1"/>
        </p:nvGrpSpPr>
        <p:grpSpPr bwMode="auto">
          <a:xfrm>
            <a:off x="0" y="0"/>
            <a:ext cx="1509713" cy="6858000"/>
            <a:chOff x="1047" y="360"/>
            <a:chExt cx="2378" cy="15120"/>
          </a:xfrm>
        </p:grpSpPr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047" y="360"/>
              <a:ext cx="2060" cy="1512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3164"/>
                </a:cxn>
              </a:cxnLst>
              <a:rect l="0" t="0" r="r" b="b"/>
              <a:pathLst>
                <a:path w="430" h="3164">
                  <a:moveTo>
                    <a:pt x="160" y="0"/>
                  </a:moveTo>
                  <a:cubicBezTo>
                    <a:pt x="430" y="1502"/>
                    <a:pt x="90" y="2850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502" y="360"/>
              <a:ext cx="1735" cy="1512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3164"/>
                </a:cxn>
              </a:cxnLst>
              <a:rect l="0" t="0" r="r" b="b"/>
              <a:pathLst>
                <a:path w="362" h="3164">
                  <a:moveTo>
                    <a:pt x="42" y="0"/>
                  </a:moveTo>
                  <a:cubicBezTo>
                    <a:pt x="362" y="1456"/>
                    <a:pt x="90" y="2791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595" y="360"/>
              <a:ext cx="1830" cy="1512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3164"/>
                </a:cxn>
              </a:cxnLst>
              <a:rect l="0" t="0" r="r" b="b"/>
              <a:pathLst>
                <a:path w="382" h="3164">
                  <a:moveTo>
                    <a:pt x="80" y="0"/>
                  </a:moveTo>
                  <a:cubicBezTo>
                    <a:pt x="382" y="1458"/>
                    <a:pt x="96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392" y="360"/>
              <a:ext cx="1850" cy="1512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3164"/>
                </a:cxn>
              </a:cxnLst>
              <a:rect l="0" t="0" r="r" b="b"/>
              <a:pathLst>
                <a:path w="386" h="3164">
                  <a:moveTo>
                    <a:pt x="87" y="0"/>
                  </a:moveTo>
                  <a:cubicBezTo>
                    <a:pt x="386" y="1461"/>
                    <a:pt x="95" y="2793"/>
                    <a:pt x="0" y="3164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235" y="360"/>
              <a:ext cx="1825" cy="1512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3164"/>
                </a:cxn>
              </a:cxnLst>
              <a:rect l="0" t="0" r="r" b="b"/>
              <a:pathLst>
                <a:path w="381" h="3164">
                  <a:moveTo>
                    <a:pt x="79" y="0"/>
                  </a:moveTo>
                  <a:cubicBezTo>
                    <a:pt x="381" y="1458"/>
                    <a:pt x="95" y="2789"/>
                    <a:pt x="0" y="3164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sr-Latn-CS"/>
            </a:p>
          </p:txBody>
        </p:sp>
      </p:grpSp>
      <p:grpSp>
        <p:nvGrpSpPr>
          <p:cNvPr id="2061" name="Group 6"/>
          <p:cNvGrpSpPr>
            <a:grpSpLocks/>
          </p:cNvGrpSpPr>
          <p:nvPr/>
        </p:nvGrpSpPr>
        <p:grpSpPr bwMode="auto">
          <a:xfrm>
            <a:off x="171450" y="939800"/>
            <a:ext cx="7391400" cy="319088"/>
            <a:chOff x="144" y="1248"/>
            <a:chExt cx="4656" cy="201"/>
          </a:xfrm>
        </p:grpSpPr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</p:grpSp>
      <p:sp>
        <p:nvSpPr>
          <p:cNvPr id="20499" name="Text Box 19"/>
          <p:cNvSpPr txBox="1">
            <a:spLocks noChangeArrowheads="1"/>
          </p:cNvSpPr>
          <p:nvPr userDrawn="1"/>
        </p:nvSpPr>
        <p:spPr bwMode="auto">
          <a:xfrm>
            <a:off x="438150" y="89535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www.pefja.kg.ac.rs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 advClick="0" advTm="10000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Blip>
          <a:blip r:embed="rId16"/>
        </a:buBlip>
        <a:defRPr sz="28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Blip>
          <a:blip r:embed="rId17"/>
        </a:buBlip>
        <a:defRPr sz="2400">
          <a:solidFill>
            <a:srgbClr val="1C1C1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1C1C1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rgbClr val="1C1C1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rgbClr val="1C1C1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42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42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42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4200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1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31.pn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Cyrl-CS" smtClean="0"/>
              <a:t>  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02125" y="2933700"/>
            <a:ext cx="4365625" cy="1822450"/>
          </a:xfrm>
        </p:spPr>
        <p:txBody>
          <a:bodyPr/>
          <a:lstStyle/>
          <a:p>
            <a:pPr lvl="1" algn="l" eaLnBrk="1" hangingPunct="1"/>
            <a:r>
              <a:rPr lang="sr-Cyrl-CS" sz="2000" i="1" smtClean="0"/>
              <a:t>Милана Мијалковића 14,</a:t>
            </a:r>
          </a:p>
          <a:p>
            <a:pPr lvl="1" algn="l" eaLnBrk="1" hangingPunct="1"/>
            <a:r>
              <a:rPr lang="sr-Cyrl-CS" sz="2000" i="1" smtClean="0"/>
              <a:t>35000 Јагодина</a:t>
            </a:r>
          </a:p>
          <a:p>
            <a:pPr lvl="1" algn="l" eaLnBrk="1" hangingPunct="1"/>
            <a:r>
              <a:rPr lang="sr-Cyrl-CS" sz="2000" i="1" smtClean="0"/>
              <a:t>Тел/</a:t>
            </a:r>
            <a:r>
              <a:rPr lang="en-US" sz="2000" i="1" smtClean="0"/>
              <a:t>fax</a:t>
            </a:r>
            <a:r>
              <a:rPr lang="sr-Cyrl-CS" sz="2000" i="1" smtClean="0"/>
              <a:t>: (</a:t>
            </a:r>
            <a:r>
              <a:rPr lang="en-US" sz="2000" i="1" smtClean="0"/>
              <a:t>+</a:t>
            </a:r>
            <a:r>
              <a:rPr lang="sr-Cyrl-CS" sz="2000" i="1" smtClean="0"/>
              <a:t>381) 35 223 805</a:t>
            </a:r>
            <a:endParaRPr lang="en-US" sz="2000" i="1" smtClean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971550" y="1179513"/>
            <a:ext cx="6480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>
                <a:solidFill>
                  <a:srgbClr val="1C1C1C"/>
                </a:solidFill>
              </a:rPr>
              <a:t>У н и в е р з и т е т   у   К р а г у ј е в ц у</a:t>
            </a:r>
            <a:br>
              <a:rPr lang="sr-Cyrl-CS" b="1">
                <a:solidFill>
                  <a:srgbClr val="1C1C1C"/>
                </a:solidFill>
              </a:rPr>
            </a:br>
            <a:r>
              <a:rPr lang="sr-Cyrl-CS" sz="2800" b="1">
                <a:solidFill>
                  <a:srgbClr val="1C1C1C"/>
                </a:solidFill>
              </a:rPr>
              <a:t>ПЕДАГОШКИ ФАКУЛТЕТ</a:t>
            </a:r>
            <a:r>
              <a:rPr lang="en-US" sz="2800" b="1">
                <a:solidFill>
                  <a:srgbClr val="1C1C1C"/>
                </a:solidFill>
              </a:rPr>
              <a:t> </a:t>
            </a:r>
            <a:br>
              <a:rPr lang="en-US" sz="2800" b="1">
                <a:solidFill>
                  <a:srgbClr val="1C1C1C"/>
                </a:solidFill>
              </a:rPr>
            </a:br>
            <a:r>
              <a:rPr lang="en-US" sz="2800" b="1">
                <a:solidFill>
                  <a:srgbClr val="1C1C1C"/>
                </a:solidFill>
              </a:rPr>
              <a:t>	</a:t>
            </a:r>
            <a:r>
              <a:rPr lang="sr-Cyrl-CS" sz="2800" b="1">
                <a:solidFill>
                  <a:srgbClr val="1C1C1C"/>
                </a:solidFill>
              </a:rPr>
              <a:t>У ЈАГОДИНИ</a:t>
            </a:r>
            <a:r>
              <a:rPr lang="sr-Cyrl-CS" sz="2400" b="1">
                <a:solidFill>
                  <a:srgbClr val="1C1C1C"/>
                </a:solidFill>
              </a:rPr>
              <a:t/>
            </a:r>
            <a:br>
              <a:rPr lang="sr-Cyrl-CS" sz="2400" b="1">
                <a:solidFill>
                  <a:srgbClr val="1C1C1C"/>
                </a:solidFill>
              </a:rPr>
            </a:br>
            <a:endParaRPr lang="en-US" sz="2400" b="1">
              <a:solidFill>
                <a:srgbClr val="1C1C1C"/>
              </a:solidFill>
            </a:endParaRPr>
          </a:p>
        </p:txBody>
      </p:sp>
      <p:pic>
        <p:nvPicPr>
          <p:cNvPr id="1030" name="Picture 9" descr="ginkovi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06847">
            <a:off x="7721600" y="414338"/>
            <a:ext cx="1095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4167188" y="4914900"/>
            <a:ext cx="4049712" cy="2698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>
                <a:solidFill>
                  <a:schemeClr val="bg1"/>
                </a:solidFill>
              </a:rPr>
              <a:t>www.pefja.kg.ac.rs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104900" y="1962150"/>
          <a:ext cx="468313" cy="577850"/>
        </p:xfrm>
        <a:graphic>
          <a:graphicData uri="http://schemas.openxmlformats.org/presentationml/2006/ole">
            <p:oleObj spid="_x0000_s1026" name="CorelDRAW" r:id="rId5" imgW="769320" imgH="950040" progId="">
              <p:embed/>
            </p:oleObj>
          </a:graphicData>
        </a:graphic>
      </p:graphicFrame>
      <p:pic>
        <p:nvPicPr>
          <p:cNvPr id="1032" name="Picture 9" descr="PFgrb4 copy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5350" y="1962150"/>
            <a:ext cx="6302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438150" y="3251200"/>
            <a:ext cx="3994150" cy="235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927100" y="12192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rgbClr val="1C1C1C"/>
                </a:solidFill>
              </a:rPr>
              <a:t>Дом ученика и студената </a:t>
            </a:r>
            <a:r>
              <a:rPr lang="sr-Cyrl-CS" sz="2000" b="1" i="1" dirty="0">
                <a:solidFill>
                  <a:srgbClr val="1C1C1C"/>
                </a:solidFill>
              </a:rPr>
              <a:t>Јагодина</a:t>
            </a: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627" name="Picture 4" descr="baner_ve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8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16450" y="1179513"/>
            <a:ext cx="452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Студентски стандард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6629" name="Picture 7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2700" y="2228850"/>
            <a:ext cx="32718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5.jpg"/>
          <p:cNvPicPr>
            <a:picLocks noChangeAspect="1"/>
          </p:cNvPicPr>
          <p:nvPr/>
        </p:nvPicPr>
        <p:blipFill>
          <a:blip r:embed="rId5"/>
          <a:srcRect r="464" b="13461"/>
          <a:stretch>
            <a:fillRect/>
          </a:stretch>
        </p:blipFill>
        <p:spPr bwMode="auto">
          <a:xfrm>
            <a:off x="5194300" y="2228850"/>
            <a:ext cx="3067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9800" y="4362450"/>
            <a:ext cx="2089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6750" y="4362450"/>
            <a:ext cx="19383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5885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Учионице – амфитеатар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651" name="Picture 4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876925" y="1268413"/>
            <a:ext cx="326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Услови за рад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7653" name="Picture 8" descr="Amfiteatar1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11420" t="9412"/>
          <a:stretch>
            <a:fillRect/>
          </a:stretch>
        </p:blipFill>
        <p:spPr bwMode="auto">
          <a:xfrm>
            <a:off x="4794250" y="3124200"/>
            <a:ext cx="41370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Amfiteat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6163" y="2051050"/>
            <a:ext cx="42068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0922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Учионице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5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876925" y="1268413"/>
            <a:ext cx="326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Услови за рад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8677" name="Picture 6" descr="Jazic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6988" y="2273300"/>
            <a:ext cx="60309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95885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Рачунарска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учионица</a:t>
            </a: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: 20 рачунара са сталним приступом интернету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pic>
        <p:nvPicPr>
          <p:cNvPr id="29699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PeF 0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273300"/>
            <a:ext cx="611346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Centar_za_ucenj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205105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10033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Центар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за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учење</a:t>
            </a: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(20 рачунара, стални приступ интернету)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pic>
        <p:nvPicPr>
          <p:cNvPr id="30724" name="Picture 3" descr="baner_nasta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701675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   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Језичка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лабораторија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pic>
        <p:nvPicPr>
          <p:cNvPr id="31747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876925" y="1268413"/>
            <a:ext cx="326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Услови за рад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1749" name="Picture 5" descr="Jezicka_laboratorij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2051050"/>
            <a:ext cx="616585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9144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Библиотека</a:t>
            </a: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(књижни фонд преко 35.000 наслова,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Cobiss</a:t>
            </a: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систем)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pic>
        <p:nvPicPr>
          <p:cNvPr id="32771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4"/>
          <a:srcRect r="104"/>
          <a:stretch>
            <a:fillRect/>
          </a:stretch>
        </p:blipFill>
        <p:spPr bwMode="auto">
          <a:xfrm>
            <a:off x="2038350" y="2006600"/>
            <a:ext cx="6311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9144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Читаоница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pic>
        <p:nvPicPr>
          <p:cNvPr id="33795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876925" y="1268413"/>
            <a:ext cx="326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Услови за рад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8300" y="2051050"/>
            <a:ext cx="666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9144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Летња</a:t>
            </a:r>
            <a:r>
              <a:rPr lang="en-US" sz="2000" b="1" dirty="0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>
                    <a:lumMod val="85000"/>
                    <a:lumOff val="15000"/>
                  </a:schemeClr>
                </a:solidFill>
                <a:cs typeface="Arial" charset="0"/>
              </a:rPr>
              <a:t>учионица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pic>
        <p:nvPicPr>
          <p:cNvPr id="34819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876925" y="1268413"/>
            <a:ext cx="326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Услови за рад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4821" name="Picture 5" descr="Letnja_ucionic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051050"/>
            <a:ext cx="44450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Letnja_ucionic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2775" y="2303463"/>
            <a:ext cx="327977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13665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Хор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3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5845" name="Picture 6" descr="E:\Azuriranje sajta\Sirovi materijali\PeF FOTO\13Dec07 008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1282700" y="2006600"/>
            <a:ext cx="7112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551613" y="1314450"/>
            <a:ext cx="259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Традиција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060450" y="1739900"/>
            <a:ext cx="7778750" cy="15113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r-Cyrl-CS" sz="2000" b="1">
                <a:solidFill>
                  <a:srgbClr val="1C1C1C"/>
                </a:solidFill>
              </a:rPr>
              <a:t> Мушка учитељска школа</a:t>
            </a:r>
            <a:r>
              <a:rPr lang="en-US" sz="2000" b="1">
                <a:solidFill>
                  <a:srgbClr val="1C1C1C"/>
                </a:solidFill>
              </a:rPr>
              <a:t>(1898</a:t>
            </a:r>
            <a:r>
              <a:rPr lang="sr-Cyrl-CS" sz="2000" b="1">
                <a:solidFill>
                  <a:srgbClr val="1C1C1C"/>
                </a:solidFill>
              </a:rPr>
              <a:t>–</a:t>
            </a:r>
            <a:r>
              <a:rPr lang="en-US" sz="2000" b="1">
                <a:solidFill>
                  <a:srgbClr val="1C1C1C"/>
                </a:solidFill>
              </a:rPr>
              <a:t>1972) </a:t>
            </a:r>
            <a:endParaRPr lang="sr-Latn-CS" sz="2000" b="1">
              <a:solidFill>
                <a:srgbClr val="1C1C1C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r-Cyrl-CS" sz="2000" b="1">
                <a:solidFill>
                  <a:srgbClr val="1C1C1C"/>
                </a:solidFill>
              </a:rPr>
              <a:t> Педагошка академија </a:t>
            </a:r>
            <a:r>
              <a:rPr lang="en-US" sz="2000" b="1">
                <a:solidFill>
                  <a:srgbClr val="1C1C1C"/>
                </a:solidFill>
              </a:rPr>
              <a:t>(19</a:t>
            </a:r>
            <a:r>
              <a:rPr lang="sr-Cyrl-CS" sz="2000" b="1">
                <a:solidFill>
                  <a:srgbClr val="1C1C1C"/>
                </a:solidFill>
              </a:rPr>
              <a:t>72–</a:t>
            </a:r>
            <a:r>
              <a:rPr lang="en-US" sz="2000" b="1">
                <a:solidFill>
                  <a:srgbClr val="1C1C1C"/>
                </a:solidFill>
              </a:rPr>
              <a:t>19</a:t>
            </a:r>
            <a:r>
              <a:rPr lang="sr-Cyrl-CS" sz="2000" b="1">
                <a:solidFill>
                  <a:srgbClr val="1C1C1C"/>
                </a:solidFill>
              </a:rPr>
              <a:t>93</a:t>
            </a:r>
            <a:r>
              <a:rPr lang="en-US" sz="2000" b="1">
                <a:solidFill>
                  <a:srgbClr val="1C1C1C"/>
                </a:solidFill>
              </a:rPr>
              <a:t>)</a:t>
            </a:r>
            <a:endParaRPr lang="sr-Cyrl-CS" sz="2000" b="1">
              <a:solidFill>
                <a:srgbClr val="1C1C1C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r-Cyrl-CS" sz="2000" b="1">
                <a:solidFill>
                  <a:srgbClr val="1C1C1C"/>
                </a:solidFill>
              </a:rPr>
              <a:t> Учитељски факултет  у Јагодини</a:t>
            </a:r>
            <a:r>
              <a:rPr lang="en-US" sz="2000" b="1">
                <a:solidFill>
                  <a:srgbClr val="1C1C1C"/>
                </a:solidFill>
              </a:rPr>
              <a:t> </a:t>
            </a:r>
            <a:r>
              <a:rPr lang="sr-Cyrl-CS" sz="2000" b="1">
                <a:solidFill>
                  <a:srgbClr val="1C1C1C"/>
                </a:solidFill>
              </a:rPr>
              <a:t>(1993–2006)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sr-Cyrl-CS" sz="2000" b="1">
                <a:solidFill>
                  <a:srgbClr val="1C1C1C"/>
                </a:solidFill>
              </a:rPr>
              <a:t> 2006. прераста у Педагошки факултет у Јагодини</a:t>
            </a:r>
            <a:endParaRPr lang="en-US" sz="2000" b="1">
              <a:solidFill>
                <a:srgbClr val="1C1C1C"/>
              </a:solidFill>
            </a:endParaRPr>
          </a:p>
        </p:txBody>
      </p:sp>
      <p:pic>
        <p:nvPicPr>
          <p:cNvPr id="15364" name="Picture 4" descr="staraskol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0"/>
            <a:ext cx="20701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skola%2018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3117850"/>
            <a:ext cx="3556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Zgrada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3873500"/>
            <a:ext cx="3060700" cy="225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003300" y="89535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Фолклор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67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6869" name="Picture 5" descr="IMG_1655.JPG"/>
          <p:cNvPicPr>
            <a:picLocks noChangeAspect="1"/>
          </p:cNvPicPr>
          <p:nvPr/>
        </p:nvPicPr>
        <p:blipFill>
          <a:blip r:embed="rId4"/>
          <a:srcRect t="18889" b="16943"/>
          <a:stretch>
            <a:fillRect/>
          </a:stretch>
        </p:blipFill>
        <p:spPr bwMode="auto">
          <a:xfrm>
            <a:off x="2171700" y="1917700"/>
            <a:ext cx="69723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IMG_1658.JPG"/>
          <p:cNvPicPr>
            <a:picLocks noChangeAspect="1"/>
          </p:cNvPicPr>
          <p:nvPr/>
        </p:nvPicPr>
        <p:blipFill>
          <a:blip r:embed="rId5"/>
          <a:srcRect l="22292" t="22130" r="16943"/>
          <a:stretch>
            <a:fillRect/>
          </a:stretch>
        </p:blipFill>
        <p:spPr bwMode="auto">
          <a:xfrm>
            <a:off x="971550" y="3995738"/>
            <a:ext cx="29781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0033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Позориште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891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15365" name="Picture 14" descr="E:\Azuriranje sajta\Sirovi materijali\PeF FOTO\13Dec07 032.jpg"/>
          <p:cNvPicPr>
            <a:picLocks noChangeAspect="1" noChangeArrowheads="1"/>
          </p:cNvPicPr>
          <p:nvPr/>
        </p:nvPicPr>
        <p:blipFill>
          <a:blip r:embed="rId4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1060450" y="1962150"/>
            <a:ext cx="7423150" cy="489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958850" y="9525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Пливање и скијање као изборни предмети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8915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8917" name="Picture 2" descr="http://www.pefja.kg.ac.yu/slike/studenti/stud_u32.jpg"/>
          <p:cNvPicPr>
            <a:picLocks noChangeAspect="1" noChangeArrowheads="1"/>
          </p:cNvPicPr>
          <p:nvPr/>
        </p:nvPicPr>
        <p:blipFill>
          <a:blip r:embed="rId4"/>
          <a:srcRect b="11894"/>
          <a:stretch>
            <a:fillRect/>
          </a:stretch>
        </p:blipFill>
        <p:spPr bwMode="auto">
          <a:xfrm>
            <a:off x="5430838" y="4495800"/>
            <a:ext cx="336391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http://www.pefja.kg.ac.yu/slike/studenti/stud_u33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1135063" y="2806700"/>
            <a:ext cx="41481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0838" y="2317750"/>
            <a:ext cx="34528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033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Професионална пракса студената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9939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16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39941" name="Picture 25" descr="http://www.pefja.kg.ac.yu/slike/studenti/stud_pv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2050" y="4362450"/>
            <a:ext cx="297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7" descr="http://www.pefja.kg.ac.yu/slike/studenti/stud_u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800" y="2051050"/>
            <a:ext cx="28892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9" descr="http://www.pefja.kg.ac.yu/slike/studenti/stud_u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1650" y="4362450"/>
            <a:ext cx="297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31" descr="http://www.pefja.kg.ac.yu/slike/studenti/stud_pv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6400" y="2006600"/>
            <a:ext cx="28892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3450" y="1962150"/>
            <a:ext cx="17049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03300" y="89535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предавања студената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63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16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0965" name="Picture 1" descr="practi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5050" y="4002088"/>
            <a:ext cx="4260850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 descr="Zoo visit -practic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800" y="2051050"/>
            <a:ext cx="3644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0" descr="DECA RUK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4300" y="2095500"/>
            <a:ext cx="3244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140200"/>
            <a:ext cx="3259138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033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Васкршњи час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987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16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1989" name="Picture 9" descr="Vaskrsnji ca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350" y="2362200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practice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3250" y="4673600"/>
            <a:ext cx="33845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2" descr="U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1050" y="2051050"/>
            <a:ext cx="2286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033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3011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16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3013" name="Picture 1" descr="Picture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7388" y="2495550"/>
            <a:ext cx="456406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 descr="Volunteer Wor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9350" y="2006600"/>
            <a:ext cx="3244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 descr="Volunteer Work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0450" y="4406900"/>
            <a:ext cx="33337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0033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35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16"/>
          <p:cNvSpPr txBox="1">
            <a:spLocks noChangeArrowheads="1"/>
          </p:cNvSpPr>
          <p:nvPr/>
        </p:nvSpPr>
        <p:spPr bwMode="auto">
          <a:xfrm>
            <a:off x="5857875" y="1268413"/>
            <a:ext cx="328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Активности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44037" name="Picture 5" descr="pomocuucenju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5949950" y="3028950"/>
            <a:ext cx="30607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HPIM1061"/>
          <p:cNvPicPr>
            <a:picLocks noChangeAspect="1" noChangeArrowheads="1"/>
          </p:cNvPicPr>
          <p:nvPr/>
        </p:nvPicPr>
        <p:blipFill>
          <a:blip r:embed="rId5">
            <a:lum bright="20000" contrast="10000"/>
          </a:blip>
          <a:srcRect/>
          <a:stretch>
            <a:fillRect/>
          </a:stretch>
        </p:blipFill>
        <p:spPr bwMode="auto">
          <a:xfrm>
            <a:off x="1193800" y="2246313"/>
            <a:ext cx="46672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701675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endParaRPr lang="sr-Latn-CS" sz="2000" b="1">
              <a:solidFill>
                <a:srgbClr val="004200"/>
              </a:solidFill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4076700" y="1223963"/>
            <a:ext cx="506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Међународна сарадња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7652" name="Picture 12" descr="baner_medjunarodn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061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60450" y="2006600"/>
            <a:ext cx="8083550" cy="4414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Cyrl-CS" sz="2000" smtClean="0"/>
              <a:t>	Међународни пројекти: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sr-Cyrl-CS" sz="2000" smtClean="0"/>
              <a:t>2004–2006. </a:t>
            </a:r>
            <a:r>
              <a:rPr lang="ru-RU" sz="2000" b="1" smtClean="0"/>
              <a:t>Програм за професионални развој наставника у Србији – </a:t>
            </a:r>
            <a:r>
              <a:rPr lang="ru-RU" sz="2000" b="1" i="1" smtClean="0"/>
              <a:t>Корак</a:t>
            </a:r>
            <a:r>
              <a:rPr lang="sr-Cyrl-CS" sz="2000" smtClean="0"/>
              <a:t>: подршка Владе и Амбасаде Републике Финске</a:t>
            </a:r>
            <a:r>
              <a:rPr lang="ru-RU" sz="20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ru-RU" sz="2000" smtClean="0"/>
              <a:t>2007</a:t>
            </a:r>
            <a:r>
              <a:rPr lang="sr-Cyrl-CS" sz="2000" smtClean="0"/>
              <a:t>–</a:t>
            </a:r>
            <a:r>
              <a:rPr lang="ru-RU" sz="2000" smtClean="0"/>
              <a:t>2008. </a:t>
            </a:r>
            <a:r>
              <a:rPr lang="en-US" sz="2000" b="1" i="1" smtClean="0"/>
              <a:t>Curriculum Development Reform: Improvement of practice teaching and research</a:t>
            </a:r>
            <a:r>
              <a:rPr lang="sr-Cyrl-CS" sz="2000" b="1" i="1" smtClean="0"/>
              <a:t>:</a:t>
            </a:r>
            <a:r>
              <a:rPr lang="sr-Cyrl-CS" sz="2000" i="1" smtClean="0"/>
              <a:t> </a:t>
            </a:r>
            <a:r>
              <a:rPr lang="sr-Cyrl-CS" sz="2000" smtClean="0"/>
              <a:t>подршка Владе и Амбасаде Републике Финске;</a:t>
            </a:r>
            <a:r>
              <a:rPr lang="sr-Cyrl-CS" sz="2000" i="1" smtClean="0"/>
              <a:t> </a:t>
            </a:r>
            <a:endParaRPr lang="sr-Cyrl-CS" sz="2000" smtClean="0"/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sr-Cyrl-CS" sz="2000" smtClean="0"/>
              <a:t>2007–2009. ТЕМПУС пројекат </a:t>
            </a:r>
            <a:r>
              <a:rPr lang="sr-Cyrl-CS" sz="2000" b="1" i="1" smtClean="0"/>
              <a:t>Реформа курикулума у образовању учитеља</a:t>
            </a:r>
            <a:r>
              <a:rPr lang="sr-Cyrl-CS" sz="2000" smtClean="0"/>
              <a:t>: Универзитет у Хелсинкију</a:t>
            </a:r>
            <a:r>
              <a:rPr lang="sr-Latn-CS" sz="2000" smtClean="0"/>
              <a:t> </a:t>
            </a:r>
            <a:r>
              <a:rPr lang="sr-Cyrl-CS" sz="2000" smtClean="0"/>
              <a:t>(Финска), Универзитет у Атини (Грчка), Универзитет у Копру (Словенија), Универзитет у Београду, Универзитет у Нишу</a:t>
            </a:r>
            <a:r>
              <a:rPr lang="en-US" sz="2000" smtClean="0"/>
              <a:t>.</a:t>
            </a:r>
            <a:endParaRPr lang="sr-Cyrl-CS" sz="2000" smtClean="0"/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sr-Cyrl-CS" sz="2000" smtClean="0"/>
              <a:t>2009–2010. Пројекат </a:t>
            </a:r>
            <a:r>
              <a:rPr lang="en-US" sz="2000" b="1" i="1" smtClean="0"/>
              <a:t>Increased Responsibility in Human Rights and Ecology</a:t>
            </a:r>
            <a:r>
              <a:rPr lang="en-US" sz="2000" b="1" smtClean="0"/>
              <a:t> </a:t>
            </a:r>
            <a:r>
              <a:rPr lang="en-US" sz="2000" b="1" i="1" smtClean="0"/>
              <a:t>Teaching</a:t>
            </a:r>
            <a:r>
              <a:rPr lang="sr-Cyrl-CS" sz="2000" smtClean="0"/>
              <a:t>: Финска, Словенија.  </a:t>
            </a:r>
          </a:p>
          <a:p>
            <a:pPr eaLnBrk="1" hangingPunct="1">
              <a:lnSpc>
                <a:spcPct val="80000"/>
              </a:lnSpc>
            </a:pPr>
            <a:endParaRPr lang="sr-Cyrl-CS" sz="2000" i="1" smtClean="0"/>
          </a:p>
          <a:p>
            <a:pPr eaLnBrk="1" hangingPunct="1">
              <a:lnSpc>
                <a:spcPct val="80000"/>
              </a:lnSpc>
            </a:pPr>
            <a:endParaRPr lang="en-US" sz="2000" i="1" smtClean="0"/>
          </a:p>
        </p:txBody>
      </p:sp>
      <p:pic>
        <p:nvPicPr>
          <p:cNvPr id="45062" name="Picture 10" descr="http://www.pefja.kg.ac.yu/slike/vesti/TempusJEP-41074-2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2700" y="1306513"/>
            <a:ext cx="12382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701675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endParaRPr lang="sr-Latn-CS" sz="2000" b="1">
              <a:solidFill>
                <a:srgbClr val="004200"/>
              </a:solidFill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4076700" y="1223963"/>
            <a:ext cx="506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Међународна сарадња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8676" name="Picture 12" descr="baner_medjunarodn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1060450" y="2006600"/>
            <a:ext cx="808355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sr-Cyrl-CS" kern="0" dirty="0">
                <a:solidFill>
                  <a:srgbClr val="1C1C1C"/>
                </a:solidFill>
                <a:latin typeface="+mn-lt"/>
              </a:rPr>
              <a:t>Актуелни међународни пројекти: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2400"/>
              </a:spcBef>
              <a:buClr>
                <a:schemeClr val="tx1"/>
              </a:buClr>
              <a:buSzPct val="75000"/>
              <a:buFontTx/>
              <a:buBlip>
                <a:blip r:embed="rId4"/>
              </a:buBlip>
              <a:defRPr/>
            </a:pPr>
            <a:r>
              <a:rPr lang="sr-Latn-CS" sz="1600" b="1" dirty="0">
                <a:solidFill>
                  <a:srgbClr val="1C1C1C"/>
                </a:solidFill>
              </a:rPr>
              <a:t>Education</a:t>
            </a:r>
            <a:r>
              <a:rPr lang="sr-Latn-CS" sz="1600" dirty="0">
                <a:solidFill>
                  <a:srgbClr val="1C1C1C"/>
                </a:solidFill>
              </a:rPr>
              <a:t> </a:t>
            </a:r>
            <a:r>
              <a:rPr lang="sr-Latn-CS" sz="1600" b="1" dirty="0">
                <a:solidFill>
                  <a:srgbClr val="1C1C1C"/>
                </a:solidFill>
              </a:rPr>
              <a:t>Policy</a:t>
            </a:r>
            <a:r>
              <a:rPr lang="sr-Latn-CS" sz="1600" dirty="0">
                <a:solidFill>
                  <a:srgbClr val="1C1C1C"/>
                </a:solidFill>
              </a:rPr>
              <a:t> </a:t>
            </a:r>
            <a:r>
              <a:rPr lang="sr-Latn-CS" sz="1600" b="1" dirty="0">
                <a:solidFill>
                  <a:srgbClr val="1C1C1C"/>
                </a:solidFill>
              </a:rPr>
              <a:t>Study</a:t>
            </a:r>
            <a:r>
              <a:rPr lang="sr-Latn-CS" sz="1600" dirty="0">
                <a:solidFill>
                  <a:srgbClr val="1C1C1C"/>
                </a:solidFill>
              </a:rPr>
              <a:t> </a:t>
            </a:r>
            <a:r>
              <a:rPr lang="sr-Latn-CS" sz="1600" b="1" dirty="0">
                <a:solidFill>
                  <a:srgbClr val="1C1C1C"/>
                </a:solidFill>
              </a:rPr>
              <a:t>Programme</a:t>
            </a:r>
            <a:r>
              <a:rPr lang="sr-Latn-CS" sz="1600" dirty="0">
                <a:solidFill>
                  <a:srgbClr val="1C1C1C"/>
                </a:solidFill>
              </a:rPr>
              <a:t> </a:t>
            </a:r>
            <a:r>
              <a:rPr lang="sr-Latn-CS" sz="1600" b="1" dirty="0">
                <a:solidFill>
                  <a:srgbClr val="1C1C1C"/>
                </a:solidFill>
              </a:rPr>
              <a:t>in</a:t>
            </a:r>
            <a:r>
              <a:rPr lang="sr-Latn-CS" sz="1600" dirty="0">
                <a:solidFill>
                  <a:srgbClr val="1C1C1C"/>
                </a:solidFill>
              </a:rPr>
              <a:t> </a:t>
            </a:r>
            <a:r>
              <a:rPr lang="sr-Latn-CS" sz="1600" b="1" dirty="0">
                <a:solidFill>
                  <a:srgbClr val="1C1C1C"/>
                </a:solidFill>
              </a:rPr>
              <a:t>Serbia</a:t>
            </a:r>
            <a:r>
              <a:rPr lang="sr-Latn-CS" sz="1600" dirty="0">
                <a:solidFill>
                  <a:srgbClr val="1C1C1C"/>
                </a:solidFill>
              </a:rPr>
              <a:t> </a:t>
            </a:r>
            <a:r>
              <a:rPr lang="sr-Latn-CS" sz="1600" b="1" dirty="0">
                <a:solidFill>
                  <a:srgbClr val="1C1C1C"/>
                </a:solidFill>
              </a:rPr>
              <a:t>and</a:t>
            </a:r>
            <a:r>
              <a:rPr lang="sr-Latn-CS" sz="1600" dirty="0">
                <a:solidFill>
                  <a:srgbClr val="1C1C1C"/>
                </a:solidFill>
              </a:rPr>
              <a:t> </a:t>
            </a:r>
            <a:r>
              <a:rPr lang="sr-Latn-CS" sz="1600" b="1" dirty="0">
                <a:solidFill>
                  <a:srgbClr val="1C1C1C"/>
                </a:solidFill>
              </a:rPr>
              <a:t>Montenegro</a:t>
            </a:r>
            <a:r>
              <a:rPr lang="sr-Latn-CS" sz="1600" dirty="0">
                <a:solidFill>
                  <a:srgbClr val="1C1C1C"/>
                </a:solidFill>
              </a:rPr>
              <a:t> (E.P.S.P) TEMPUS IV - 159074-JPCR, 2010</a:t>
            </a:r>
            <a:r>
              <a:rPr lang="sr-Cyrl-CS" sz="1600" dirty="0">
                <a:solidFill>
                  <a:srgbClr val="1C1C1C"/>
                </a:solidFill>
              </a:rPr>
              <a:t>–</a:t>
            </a:r>
            <a:r>
              <a:rPr lang="sr-Latn-CS" sz="1600" dirty="0">
                <a:solidFill>
                  <a:srgbClr val="1C1C1C"/>
                </a:solidFill>
              </a:rPr>
              <a:t>2013</a:t>
            </a:r>
            <a:r>
              <a:rPr lang="sr-Cyrl-CS" sz="1600" dirty="0">
                <a:solidFill>
                  <a:srgbClr val="1C1C1C"/>
                </a:solidFill>
              </a:rPr>
              <a:t>.</a:t>
            </a:r>
            <a:r>
              <a:rPr lang="sr-Latn-CS" sz="1600" dirty="0">
                <a:solidFill>
                  <a:srgbClr val="1C1C1C"/>
                </a:solidFill>
              </a:rPr>
              <a:t> </a:t>
            </a:r>
            <a:endParaRPr lang="sr-Cyrl-CS" sz="1600" dirty="0">
              <a:solidFill>
                <a:srgbClr val="1C1C1C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2400"/>
              </a:spcBef>
              <a:buClr>
                <a:schemeClr val="tx1"/>
              </a:buClr>
              <a:buSzPct val="75000"/>
              <a:buFontTx/>
              <a:buBlip>
                <a:blip r:embed="rId4"/>
              </a:buBlip>
              <a:defRPr/>
            </a:pPr>
            <a:r>
              <a:rPr lang="sr-Latn-CS" sz="1600" b="1" dirty="0">
                <a:solidFill>
                  <a:srgbClr val="1C1C1C"/>
                </a:solidFill>
              </a:rPr>
              <a:t>Modernizing Teacher Education in a European Perspective</a:t>
            </a:r>
            <a:r>
              <a:rPr lang="sr-Latn-CS" sz="1600" dirty="0">
                <a:solidFill>
                  <a:srgbClr val="1C1C1C"/>
                </a:solidFill>
              </a:rPr>
              <a:t>, TEMPUS IV - 159048 - JPCR, 2010</a:t>
            </a:r>
            <a:r>
              <a:rPr lang="sr-Cyrl-CS" sz="1600" dirty="0">
                <a:solidFill>
                  <a:srgbClr val="1C1C1C"/>
                </a:solidFill>
              </a:rPr>
              <a:t>–</a:t>
            </a:r>
            <a:r>
              <a:rPr lang="sr-Latn-CS" sz="1600" dirty="0">
                <a:solidFill>
                  <a:srgbClr val="1C1C1C"/>
                </a:solidFill>
              </a:rPr>
              <a:t>2013</a:t>
            </a:r>
            <a:r>
              <a:rPr lang="sr-Cyrl-CS" sz="1600" dirty="0">
                <a:solidFill>
                  <a:srgbClr val="1C1C1C"/>
                </a:solidFill>
              </a:rPr>
              <a:t>.</a:t>
            </a:r>
            <a:r>
              <a:rPr lang="sr-Latn-CS" sz="1600" dirty="0">
                <a:solidFill>
                  <a:srgbClr val="1C1C1C"/>
                </a:solidFill>
              </a:rPr>
              <a:t> </a:t>
            </a:r>
            <a:endParaRPr lang="sr-Cyrl-CS" sz="1600" dirty="0">
              <a:solidFill>
                <a:srgbClr val="1C1C1C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2400"/>
              </a:spcBef>
              <a:buClr>
                <a:schemeClr val="tx1"/>
              </a:buClr>
              <a:buSzPct val="75000"/>
              <a:buFontTx/>
              <a:buBlip>
                <a:blip r:embed="rId4"/>
              </a:buBlip>
              <a:defRPr/>
            </a:pPr>
            <a:r>
              <a:rPr lang="sr-Latn-CS" sz="1600" b="1" dirty="0">
                <a:solidFill>
                  <a:srgbClr val="1C1C1C"/>
                </a:solidFill>
              </a:rPr>
              <a:t>Development of Lifelong Learning Framework in Serbia, </a:t>
            </a:r>
            <a:r>
              <a:rPr lang="sr-Latn-CS" sz="1600" dirty="0">
                <a:solidFill>
                  <a:srgbClr val="1C1C1C"/>
                </a:solidFill>
              </a:rPr>
              <a:t>TEMPUS JP-145010-2008</a:t>
            </a:r>
            <a:r>
              <a:rPr lang="sr-Cyrl-CS" sz="1600" dirty="0">
                <a:solidFill>
                  <a:srgbClr val="1C1C1C"/>
                </a:solidFill>
              </a:rPr>
              <a:t>.</a:t>
            </a:r>
            <a:r>
              <a:rPr lang="sr-Latn-CS" sz="1600" dirty="0">
                <a:solidFill>
                  <a:srgbClr val="1C1C1C"/>
                </a:solidFill>
              </a:rPr>
              <a:t> </a:t>
            </a:r>
            <a:endParaRPr lang="sr-Cyrl-CS" sz="1600" dirty="0">
              <a:solidFill>
                <a:srgbClr val="1C1C1C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2400"/>
              </a:spcBef>
              <a:buClr>
                <a:schemeClr val="tx1"/>
              </a:buClr>
              <a:buSzPct val="75000"/>
              <a:buFontTx/>
              <a:buBlip>
                <a:blip r:embed="rId4"/>
              </a:buBlip>
              <a:defRPr/>
            </a:pPr>
            <a:r>
              <a:rPr lang="sr-Latn-CS" sz="1600" b="1" dirty="0">
                <a:solidFill>
                  <a:srgbClr val="1C1C1C"/>
                </a:solidFill>
              </a:rPr>
              <a:t>Master Programme for Subject Teachers in Serbia</a:t>
            </a:r>
            <a:r>
              <a:rPr lang="sr-Latn-CS" sz="1600" dirty="0">
                <a:solidFill>
                  <a:srgbClr val="1C1C1C"/>
                </a:solidFill>
              </a:rPr>
              <a:t>, TEMPUS JP-511170-2010</a:t>
            </a:r>
            <a:endParaRPr lang="sr-Cyrl-CS" sz="1400" i="1" kern="0" dirty="0">
              <a:solidFill>
                <a:srgbClr val="1C1C1C"/>
              </a:solidFill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sr-Cyrl-CS" sz="1400" b="1" kern="0" dirty="0">
                <a:solidFill>
                  <a:srgbClr val="1C1C1C"/>
                </a:solidFill>
                <a:latin typeface="+mn-lt"/>
              </a:rPr>
              <a:t>	</a:t>
            </a:r>
            <a:r>
              <a:rPr lang="sr-Cyrl-CS" sz="2800" kern="0" dirty="0">
                <a:solidFill>
                  <a:srgbClr val="FF0000"/>
                </a:solidFill>
                <a:latin typeface="+mn-lt"/>
              </a:rPr>
              <a:t>Наши студенти активно учествују у реализацији многих међународних пројеката на Факултету, а најбољи имају и прилику да посете универзитете партнерских земаља из Европске уније</a:t>
            </a:r>
            <a:r>
              <a:rPr lang="sr-Cyrl-CS" sz="2800" kern="0" dirty="0">
                <a:solidFill>
                  <a:srgbClr val="1C1C1C"/>
                </a:solidFill>
                <a:latin typeface="+mn-lt"/>
              </a:rPr>
              <a:t> </a:t>
            </a:r>
            <a:endParaRPr lang="en-US" sz="2800" kern="0" dirty="0">
              <a:solidFill>
                <a:srgbClr val="1C1C1C"/>
              </a:solidFill>
              <a:latin typeface="+mn-lt"/>
            </a:endParaRPr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6551613" y="1314450"/>
            <a:ext cx="259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Традиција</a:t>
            </a:r>
          </a:p>
        </p:txBody>
      </p:sp>
      <p:sp>
        <p:nvSpPr>
          <p:cNvPr id="16387" name="AutoShape 9"/>
          <p:cNvSpPr>
            <a:spLocks noChangeArrowheads="1"/>
          </p:cNvSpPr>
          <p:nvPr/>
        </p:nvSpPr>
        <p:spPr bwMode="auto">
          <a:xfrm>
            <a:off x="5505450" y="1873250"/>
            <a:ext cx="3244850" cy="11112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sr-Cyrl-CS" sz="2000" b="1">
                <a:solidFill>
                  <a:srgbClr val="1C1C1C"/>
                </a:solidFill>
              </a:rPr>
              <a:t>Сретен Аџић</a:t>
            </a:r>
            <a:r>
              <a:rPr lang="en-US" sz="2000" b="1">
                <a:solidFill>
                  <a:srgbClr val="1C1C1C"/>
                </a:solidFill>
              </a:rPr>
              <a:t> </a:t>
            </a:r>
            <a:br>
              <a:rPr lang="en-US" sz="2000" b="1">
                <a:solidFill>
                  <a:srgbClr val="1C1C1C"/>
                </a:solidFill>
              </a:rPr>
            </a:br>
            <a:r>
              <a:rPr lang="sr-Cyrl-CS" sz="2000" b="1" i="1">
                <a:solidFill>
                  <a:srgbClr val="1C1C1C"/>
                </a:solidFill>
              </a:rPr>
              <a:t>Оснивач Учитељске школе у Јагодини</a:t>
            </a:r>
            <a:endParaRPr lang="en-US" sz="2000" b="1" i="1">
              <a:solidFill>
                <a:srgbClr val="1C1C1C"/>
              </a:solidFill>
            </a:endParaRPr>
          </a:p>
        </p:txBody>
      </p:sp>
      <p:pic>
        <p:nvPicPr>
          <p:cNvPr id="16388" name="Picture 13" descr="staraskol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0"/>
            <a:ext cx="20701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5" descr="stara6"/>
          <p:cNvPicPr>
            <a:picLocks noChangeAspect="1" noChangeArrowheads="1"/>
          </p:cNvPicPr>
          <p:nvPr/>
        </p:nvPicPr>
        <p:blipFill>
          <a:blip r:embed="rId4"/>
          <a:srcRect b="12822"/>
          <a:stretch>
            <a:fillRect/>
          </a:stretch>
        </p:blipFill>
        <p:spPr bwMode="auto">
          <a:xfrm>
            <a:off x="1104900" y="2006600"/>
            <a:ext cx="4578350" cy="2725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jaci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4616450" y="3981706"/>
            <a:ext cx="4338652" cy="2876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1816100" y="5429250"/>
            <a:ext cx="3111500" cy="12446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sr-Cyrl-CS" sz="2000" b="1">
                <a:solidFill>
                  <a:srgbClr val="1C1C1C"/>
                </a:solidFill>
              </a:rPr>
              <a:t>Питомци </a:t>
            </a:r>
            <a:r>
              <a:rPr lang="sr-Cyrl-CS" sz="2000" b="1" i="1">
                <a:solidFill>
                  <a:srgbClr val="1C1C1C"/>
                </a:solidFill>
              </a:rPr>
              <a:t>Мушке учитељске школе у Јагодини</a:t>
            </a:r>
            <a:endParaRPr lang="en-US" sz="2000" b="1" i="1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003300" y="890588"/>
            <a:ext cx="8235950" cy="11890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Финск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a</a:t>
            </a:r>
            <a:r>
              <a:rPr lang="sr-Cyrl-C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(Хелсинки)</a:t>
            </a:r>
            <a:endParaRPr lang="en-US" b="1" i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076700" y="1179513"/>
            <a:ext cx="506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Међународна сарадња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9700" name="Picture 8" descr="baner_medjunarodn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109" name="Picture 10" descr="E:\Azuriranje sajta\html\slike\medjunarodna\TEMPUS\Helsinki08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0" y="2095500"/>
            <a:ext cx="3451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8" descr="Picture 0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2763" y="3651250"/>
            <a:ext cx="46053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914400" y="906463"/>
            <a:ext cx="8235950" cy="11890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Грчка (Атина)</a:t>
            </a:r>
            <a:r>
              <a:rPr lang="en-U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,</a:t>
            </a:r>
            <a:r>
              <a:rPr lang="sr-Cyrl-C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Словенија (Љубљана, Копер)</a:t>
            </a:r>
            <a:endParaRPr lang="en-US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24" name="Picture 4" descr="baner_medjunarodn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132" name="Picture 8" descr="Atina2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2688" y="2584450"/>
            <a:ext cx="4589462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6" descr="E:\Azuriranje sajta\html\slike\medjunarodna\TEMPUS\Slovenija-KOPAR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7738" y="4451350"/>
            <a:ext cx="2811462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8" descr="E:\Azuriranje sajta\html\slike\medjunarodna\TEMPUS\Slovenija-KOPAR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9950" y="2184400"/>
            <a:ext cx="25781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701675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endParaRPr lang="sr-Latn-CS" sz="2000" b="1">
              <a:solidFill>
                <a:srgbClr val="004200"/>
              </a:solidFill>
            </a:endParaRPr>
          </a:p>
        </p:txBody>
      </p:sp>
      <p:pic>
        <p:nvPicPr>
          <p:cNvPr id="49155" name="Picture 4" descr="baner_medjunarodn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AutoShape 2"/>
          <p:cNvSpPr>
            <a:spLocks noChangeArrowheads="1"/>
          </p:cNvSpPr>
          <p:nvPr/>
        </p:nvSpPr>
        <p:spPr bwMode="auto">
          <a:xfrm>
            <a:off x="854075" y="984250"/>
            <a:ext cx="2917825" cy="105251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endParaRPr lang="sr-Latn-CS" sz="2000" b="1">
              <a:solidFill>
                <a:srgbClr val="004200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632700" y="1206500"/>
            <a:ext cx="1755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Наука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6995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Дан науке 2010. године – професори и деца научници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9159" name="Picture 11" descr="nauka i deca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350" y="2051050"/>
            <a:ext cx="377825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7" descr="56808_167013346666533_100000736061492_366980_6153514_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6663" y="3784600"/>
            <a:ext cx="409733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9" descr="vesti_clip_image002_000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2800" y="5211763"/>
            <a:ext cx="13589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20" descr="vesti_clip_image006_0000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94812">
            <a:off x="5772150" y="1917700"/>
            <a:ext cx="2076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927100" y="9398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Дан науке 2010. године – наши студенти и деца научници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0179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632700" y="1204913"/>
            <a:ext cx="1755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Наука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50181" name="Picture 6" descr="Vule i nau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350" y="1962150"/>
            <a:ext cx="37417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nauka i deca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2050" y="3633788"/>
            <a:ext cx="4052888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2850" y="4864100"/>
            <a:ext cx="1266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7" descr="vesti_clip_image008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89663" y="2035175"/>
            <a:ext cx="16240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9144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Гостовања универзитетских професора из Француске, Финске, Швајцарске, Грчке, САД, Велике Британије, Словеније</a:t>
            </a:r>
            <a:endParaRPr lang="en-US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03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medjunarodn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2700" y="3962400"/>
            <a:ext cx="335756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medjunarodn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800" y="2006600"/>
            <a:ext cx="24447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17" descr="IMG_124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2050" y="3917950"/>
            <a:ext cx="343693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2088" y="2006600"/>
            <a:ext cx="24304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13" descr="E:\Azuriranje sajta\html\slike\medjunarodna\TEMPUS\CosortiumDec0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0800" y="2006600"/>
            <a:ext cx="24606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914400" y="8509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Уручивање диплома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2227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832475" y="1314450"/>
            <a:ext cx="506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Диплома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52229" name="Picture 6" descr="Dan fakulteta 0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2513" y="2451100"/>
            <a:ext cx="80899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701675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endParaRPr lang="sr-Latn-CS" sz="2000" b="1">
              <a:solidFill>
                <a:srgbClr val="004200"/>
              </a:solidFill>
            </a:endParaRPr>
          </a:p>
        </p:txBody>
      </p:sp>
      <p:pic>
        <p:nvPicPr>
          <p:cNvPr id="53251" name="Picture 3" descr="baner_nast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1" descr="student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47863"/>
            <a:ext cx="914400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955675" y="1314450"/>
            <a:ext cx="10150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2800" b="1">
                <a:solidFill>
                  <a:schemeClr val="bg1"/>
                </a:solidFill>
              </a:rPr>
              <a:t>Студенти Педагошког факултета у Јагодини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16250" y="6096000"/>
            <a:ext cx="3330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Cyrl-C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Хвала на пажњи!</a:t>
            </a:r>
            <a:endParaRPr lang="en-US" sz="28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551613" y="1314450"/>
            <a:ext cx="2592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Лока</a:t>
            </a:r>
            <a:r>
              <a:rPr lang="en-US" sz="3200" b="1">
                <a:solidFill>
                  <a:schemeClr val="bg1"/>
                </a:solidFill>
              </a:rPr>
              <a:t>ција</a:t>
            </a:r>
          </a:p>
        </p:txBody>
      </p:sp>
      <p:pic>
        <p:nvPicPr>
          <p:cNvPr id="17411" name="Picture 4" descr="staraskol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0"/>
            <a:ext cx="20701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0" descr="lokacijaPe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095750"/>
            <a:ext cx="6705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7" descr="PeF4"/>
          <p:cNvPicPr>
            <a:picLocks noChangeAspect="1" noChangeArrowheads="1"/>
          </p:cNvPicPr>
          <p:nvPr/>
        </p:nvPicPr>
        <p:blipFill>
          <a:blip r:embed="rId5"/>
          <a:srcRect l="10187"/>
          <a:stretch>
            <a:fillRect/>
          </a:stretch>
        </p:blipFill>
        <p:spPr bwMode="auto">
          <a:xfrm>
            <a:off x="1238250" y="2303463"/>
            <a:ext cx="34956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3"/>
          <p:cNvSpPr>
            <a:spLocks noChangeArrowheads="1"/>
          </p:cNvSpPr>
          <p:nvPr/>
        </p:nvSpPr>
        <p:spPr bwMode="auto">
          <a:xfrm>
            <a:off x="838200" y="10287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sr-Cyrl-CS" sz="2000" b="1">
                <a:solidFill>
                  <a:srgbClr val="1C1C1C"/>
                </a:solidFill>
              </a:rPr>
              <a:t>Педагошки факултет у Јагодини</a:t>
            </a:r>
            <a:br>
              <a:rPr lang="sr-Cyrl-CS" sz="2000" b="1">
                <a:solidFill>
                  <a:srgbClr val="1C1C1C"/>
                </a:solidFill>
              </a:rPr>
            </a:br>
            <a:endParaRPr lang="en-US" sz="2000" b="1">
              <a:solidFill>
                <a:srgbClr val="1C1C1C"/>
              </a:solidFill>
            </a:endParaRPr>
          </a:p>
        </p:txBody>
      </p:sp>
      <p:pic>
        <p:nvPicPr>
          <p:cNvPr id="17415" name="Picture 4" descr="staraskol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900" y="0"/>
            <a:ext cx="20701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5337175" y="2349500"/>
            <a:ext cx="38068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1C1C1C"/>
                </a:solidFill>
              </a:rPr>
              <a:t>Адреса Факултета:</a:t>
            </a:r>
            <a:r>
              <a:rPr lang="en-US" sz="2000">
                <a:solidFill>
                  <a:srgbClr val="1C1C1C"/>
                </a:solidFill>
              </a:rPr>
              <a:t> </a:t>
            </a:r>
            <a:r>
              <a:rPr lang="sr-Cyrl-CS" sz="2000">
                <a:solidFill>
                  <a:srgbClr val="1C1C1C"/>
                </a:solidFill>
              </a:rPr>
              <a:t/>
            </a:r>
            <a:br>
              <a:rPr lang="sr-Cyrl-CS" sz="2000">
                <a:solidFill>
                  <a:srgbClr val="1C1C1C"/>
                </a:solidFill>
              </a:rPr>
            </a:br>
            <a:r>
              <a:rPr lang="en-US" sz="2000">
                <a:solidFill>
                  <a:srgbClr val="1C1C1C"/>
                </a:solidFill>
              </a:rPr>
              <a:t>Милана Мијалковића 14</a:t>
            </a:r>
            <a:r>
              <a:rPr lang="sr-Cyrl-CS" sz="2000">
                <a:solidFill>
                  <a:srgbClr val="1C1C1C"/>
                </a:solidFill>
              </a:rPr>
              <a:t/>
            </a:r>
            <a:br>
              <a:rPr lang="sr-Cyrl-CS" sz="2000">
                <a:solidFill>
                  <a:srgbClr val="1C1C1C"/>
                </a:solidFill>
              </a:rPr>
            </a:br>
            <a:r>
              <a:rPr lang="en-US">
                <a:solidFill>
                  <a:srgbClr val="1C1C1C"/>
                </a:solidFill>
              </a:rPr>
              <a:t>35000 Јагодина</a:t>
            </a:r>
            <a:r>
              <a:rPr lang="en-US" sz="2000">
                <a:solidFill>
                  <a:srgbClr val="1C1C1C"/>
                </a:solidFill>
              </a:rPr>
              <a:t/>
            </a:r>
            <a:br>
              <a:rPr lang="en-US" sz="2000">
                <a:solidFill>
                  <a:srgbClr val="1C1C1C"/>
                </a:solidFill>
              </a:rPr>
            </a:br>
            <a:r>
              <a:rPr lang="en-US" sz="2000" b="1">
                <a:solidFill>
                  <a:srgbClr val="1C1C1C"/>
                </a:solidFill>
              </a:rPr>
              <a:t>Телефон:</a:t>
            </a:r>
            <a:r>
              <a:rPr lang="en-US" sz="2000">
                <a:solidFill>
                  <a:srgbClr val="1C1C1C"/>
                </a:solidFill>
              </a:rPr>
              <a:t> </a:t>
            </a:r>
            <a:r>
              <a:rPr lang="sr-Cyrl-CS" sz="2000">
                <a:solidFill>
                  <a:srgbClr val="1C1C1C"/>
                </a:solidFill>
              </a:rPr>
              <a:t>(</a:t>
            </a:r>
            <a:r>
              <a:rPr lang="en-US" sz="2000">
                <a:solidFill>
                  <a:srgbClr val="1C1C1C"/>
                </a:solidFill>
              </a:rPr>
              <a:t>+381 35) 223 805</a:t>
            </a:r>
            <a:br>
              <a:rPr lang="en-US" sz="2000">
                <a:solidFill>
                  <a:srgbClr val="1C1C1C"/>
                </a:solidFill>
              </a:rPr>
            </a:br>
            <a:r>
              <a:rPr lang="en-US" sz="2000" b="1">
                <a:solidFill>
                  <a:srgbClr val="1C1C1C"/>
                </a:solidFill>
              </a:rPr>
              <a:t>Фаx:</a:t>
            </a:r>
            <a:r>
              <a:rPr lang="en-US" sz="2000">
                <a:solidFill>
                  <a:srgbClr val="1C1C1C"/>
                </a:solidFill>
              </a:rPr>
              <a:t> (+381 35) 223 805 </a:t>
            </a:r>
          </a:p>
        </p:txBody>
      </p:sp>
      <p:sp>
        <p:nvSpPr>
          <p:cNvPr id="13" name="AutoShape 16"/>
          <p:cNvSpPr>
            <a:spLocks/>
          </p:cNvSpPr>
          <p:nvPr/>
        </p:nvSpPr>
        <p:spPr bwMode="auto">
          <a:xfrm flipH="1">
            <a:off x="1193800" y="2254250"/>
            <a:ext cx="3498850" cy="2730500"/>
          </a:xfrm>
          <a:prstGeom prst="accentBorderCallout3">
            <a:avLst>
              <a:gd name="adj1" fmla="val 3787"/>
              <a:gd name="adj2" fmla="val -1912"/>
              <a:gd name="adj3" fmla="val 3787"/>
              <a:gd name="adj4" fmla="val -14051"/>
              <a:gd name="adj5" fmla="val 61134"/>
              <a:gd name="adj6" fmla="val -13662"/>
              <a:gd name="adj7" fmla="val 139583"/>
              <a:gd name="adj8" fmla="val 11486"/>
            </a:avLst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solidFill>
                <a:srgbClr val="800000"/>
              </a:solidFill>
            </a:endParaRPr>
          </a:p>
        </p:txBody>
      </p:sp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1016000" y="6216650"/>
            <a:ext cx="1736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b="1">
                <a:solidFill>
                  <a:srgbClr val="1C1C1C"/>
                </a:solidFill>
              </a:rPr>
              <a:t>План града Јагодина</a:t>
            </a:r>
            <a:endParaRPr lang="en-US" b="1">
              <a:solidFill>
                <a:srgbClr val="1C1C1C"/>
              </a:solidFill>
            </a:endParaRPr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3889375" y="4914900"/>
            <a:ext cx="2303463" cy="1393825"/>
          </a:xfrm>
          <a:custGeom>
            <a:avLst/>
            <a:gdLst>
              <a:gd name="T0" fmla="*/ 2147483647 w 1451"/>
              <a:gd name="T1" fmla="*/ 0 h 887"/>
              <a:gd name="T2" fmla="*/ 2147483647 w 1451"/>
              <a:gd name="T3" fmla="*/ 2147483647 h 887"/>
              <a:gd name="T4" fmla="*/ 2147483647 w 1451"/>
              <a:gd name="T5" fmla="*/ 2147483647 h 887"/>
              <a:gd name="T6" fmla="*/ 2147483647 w 1451"/>
              <a:gd name="T7" fmla="*/ 2147483647 h 887"/>
              <a:gd name="T8" fmla="*/ 2147483647 w 1451"/>
              <a:gd name="T9" fmla="*/ 2147483647 h 887"/>
              <a:gd name="T10" fmla="*/ 2147483647 w 1451"/>
              <a:gd name="T11" fmla="*/ 2147483647 h 8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51"/>
              <a:gd name="T19" fmla="*/ 0 h 887"/>
              <a:gd name="T20" fmla="*/ 1451 w 1451"/>
              <a:gd name="T21" fmla="*/ 887 h 8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51" h="887">
                <a:moveTo>
                  <a:pt x="1451" y="0"/>
                </a:moveTo>
                <a:cubicBezTo>
                  <a:pt x="1434" y="5"/>
                  <a:pt x="1418" y="10"/>
                  <a:pt x="1366" y="85"/>
                </a:cubicBezTo>
                <a:cubicBezTo>
                  <a:pt x="1314" y="160"/>
                  <a:pt x="1229" y="344"/>
                  <a:pt x="1139" y="453"/>
                </a:cubicBezTo>
                <a:cubicBezTo>
                  <a:pt x="1049" y="562"/>
                  <a:pt x="997" y="666"/>
                  <a:pt x="827" y="737"/>
                </a:cubicBezTo>
                <a:cubicBezTo>
                  <a:pt x="657" y="808"/>
                  <a:pt x="236" y="869"/>
                  <a:pt x="118" y="878"/>
                </a:cubicBezTo>
                <a:cubicBezTo>
                  <a:pt x="0" y="887"/>
                  <a:pt x="59" y="840"/>
                  <a:pt x="118" y="793"/>
                </a:cubicBezTo>
              </a:path>
            </a:pathLst>
          </a:custGeom>
          <a:noFill/>
          <a:ln w="139700">
            <a:solidFill>
              <a:srgbClr val="800000">
                <a:alpha val="7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sr-Latn-CS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204075" y="1339850"/>
            <a:ext cx="1939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Упис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835025" y="890588"/>
            <a:ext cx="7204075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sr-Cyrl-CS" sz="2000" b="1" dirty="0">
                <a:solidFill>
                  <a:srgbClr val="1C1C1C"/>
                </a:solidFill>
              </a:rPr>
              <a:t>Упис у прву годину основних </a:t>
            </a:r>
            <a:r>
              <a:rPr lang="en-US" sz="2000" b="1" dirty="0" err="1">
                <a:solidFill>
                  <a:srgbClr val="1C1C1C"/>
                </a:solidFill>
              </a:rPr>
              <a:t>акaдемс</a:t>
            </a:r>
            <a:r>
              <a:rPr lang="sr-Cyrl-CS" sz="2000" b="1" dirty="0">
                <a:solidFill>
                  <a:srgbClr val="1C1C1C"/>
                </a:solidFill>
              </a:rPr>
              <a:t>к</a:t>
            </a:r>
            <a:r>
              <a:rPr lang="en-US" sz="2000" b="1" dirty="0" err="1">
                <a:solidFill>
                  <a:srgbClr val="1C1C1C"/>
                </a:solidFill>
              </a:rPr>
              <a:t>их</a:t>
            </a:r>
            <a:r>
              <a:rPr lang="en-US" sz="2000" b="1" dirty="0">
                <a:solidFill>
                  <a:srgbClr val="1C1C1C"/>
                </a:solidFill>
              </a:rPr>
              <a:t> </a:t>
            </a:r>
            <a:r>
              <a:rPr lang="sr-Cyrl-CS" sz="2000" b="1" dirty="0">
                <a:solidFill>
                  <a:srgbClr val="1C1C1C"/>
                </a:solidFill>
              </a:rPr>
              <a:t>студија</a:t>
            </a:r>
            <a:br>
              <a:rPr lang="sr-Cyrl-CS" sz="2000" b="1" dirty="0">
                <a:solidFill>
                  <a:srgbClr val="1C1C1C"/>
                </a:solidFill>
              </a:rPr>
            </a:br>
            <a:r>
              <a:rPr lang="sr-Cyrl-CS" sz="2000" b="1" dirty="0">
                <a:solidFill>
                  <a:srgbClr val="1C1C1C"/>
                </a:solidFill>
              </a:rPr>
              <a:t> за школску </a:t>
            </a:r>
            <a:r>
              <a:rPr lang="sr-Cyrl-CS" sz="2000" b="1" dirty="0" smtClean="0">
                <a:solidFill>
                  <a:srgbClr val="1C1C1C"/>
                </a:solidFill>
              </a:rPr>
              <a:t>2012/</a:t>
            </a:r>
            <a:r>
              <a:rPr lang="en-US" sz="2000" b="1" dirty="0" smtClean="0">
                <a:solidFill>
                  <a:srgbClr val="1C1C1C"/>
                </a:solidFill>
              </a:rPr>
              <a:t>1</a:t>
            </a:r>
            <a:r>
              <a:rPr lang="sr-Cyrl-CS" sz="2000" b="1" dirty="0" smtClean="0">
                <a:solidFill>
                  <a:srgbClr val="1C1C1C"/>
                </a:solidFill>
              </a:rPr>
              <a:t>3</a:t>
            </a:r>
            <a:r>
              <a:rPr lang="en-US" sz="2000" b="1" dirty="0" smtClean="0">
                <a:solidFill>
                  <a:srgbClr val="1C1C1C"/>
                </a:solidFill>
              </a:rPr>
              <a:t>. </a:t>
            </a:r>
            <a:r>
              <a:rPr lang="sr-Cyrl-CS" sz="2000" b="1" dirty="0">
                <a:solidFill>
                  <a:srgbClr val="1C1C1C"/>
                </a:solidFill>
              </a:rPr>
              <a:t>годину</a:t>
            </a:r>
            <a:endParaRPr lang="en-US" sz="2000" b="1" dirty="0">
              <a:solidFill>
                <a:srgbClr val="1C1C1C"/>
              </a:solidFill>
            </a:endParaRPr>
          </a:p>
        </p:txBody>
      </p:sp>
      <p:pic>
        <p:nvPicPr>
          <p:cNvPr id="18436" name="Picture 4" descr="baner_ve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8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79" name="Group 35"/>
          <p:cNvGraphicFramePr>
            <a:graphicFrameLocks noGrp="1"/>
          </p:cNvGraphicFramePr>
          <p:nvPr/>
        </p:nvGraphicFramePr>
        <p:xfrm>
          <a:off x="1060450" y="1962150"/>
          <a:ext cx="7877175" cy="2346960"/>
        </p:xfrm>
        <a:graphic>
          <a:graphicData uri="http://schemas.openxmlformats.org/drawingml/2006/table">
            <a:tbl>
              <a:tblPr/>
              <a:tblGrid>
                <a:gridCol w="3806825"/>
                <a:gridCol w="1666875"/>
                <a:gridCol w="2403475"/>
              </a:tblGrid>
              <a:tr h="22479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</a:t>
                      </a:r>
                      <a:endParaRPr kumimoji="0" lang="sr-Cyrl-C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Смер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Број студената за упис на 1. год.</a:t>
                      </a: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буџета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Самофинансирање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7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Основне академске студије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Учитељ</a:t>
                      </a: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60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Васпитач</a:t>
                      </a: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предшколск</a:t>
                      </a: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им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установ</a:t>
                      </a: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ама</a:t>
                      </a: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Васпитач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домовима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1</a:t>
                      </a: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1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УКУПНО :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62"/>
          <p:cNvGraphicFramePr>
            <a:graphicFrameLocks noGrp="1"/>
          </p:cNvGraphicFramePr>
          <p:nvPr/>
        </p:nvGraphicFramePr>
        <p:xfrm>
          <a:off x="1060450" y="4332109"/>
          <a:ext cx="7877175" cy="2468880"/>
        </p:xfrm>
        <a:graphic>
          <a:graphicData uri="http://schemas.openxmlformats.org/drawingml/2006/table">
            <a:tbl>
              <a:tblPr/>
              <a:tblGrid>
                <a:gridCol w="3806825"/>
                <a:gridCol w="1666875"/>
                <a:gridCol w="2403475"/>
              </a:tblGrid>
              <a:tr h="29007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</a:t>
                      </a:r>
                      <a:r>
                        <a:rPr lang="sr-Cyrl-C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ипломске академске студије – мастер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C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58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</a:t>
                      </a: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Учитељ</a:t>
                      </a: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Васпитач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предшколск</a:t>
                      </a: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им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установ</a:t>
                      </a: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ама</a:t>
                      </a: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Васпитач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домовима</a:t>
                      </a: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</a:t>
                      </a:r>
                      <a:r>
                        <a:rPr kumimoji="0" lang="sr-Cyrl-C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Мастер образовне политике</a:t>
                      </a:r>
                      <a:endParaRPr kumimoji="0" lang="sr-Cyrl-C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1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УКУПНО :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C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sr-Cyrl-C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9144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Пријемни испит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531" name="Picture 5" descr="baner_ve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8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5861050" y="2273300"/>
            <a:ext cx="31321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Сваки кандидат мора да прође п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</a:t>
            </a: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цену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физичких</a:t>
            </a: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музичких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говорних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способности</a:t>
            </a: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marL="342900" indent="-342900">
              <a:defRPr/>
            </a:pP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након чега полаже пријемни испит.</a:t>
            </a:r>
          </a:p>
          <a:p>
            <a:pPr marL="342900" indent="-342900">
              <a:defRPr/>
            </a:pPr>
            <a:endParaRPr lang="sr-Cyrl-C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533" name="Picture 8" descr="IMG_12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800" y="2317750"/>
            <a:ext cx="462121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Ucionic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8200" y="4489450"/>
            <a:ext cx="31432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ChangeArrowheads="1"/>
          </p:cNvSpPr>
          <p:nvPr/>
        </p:nvSpPr>
        <p:spPr bwMode="auto">
          <a:xfrm>
            <a:off x="95885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Пријемни испит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555" name="Picture 5" descr="baner_ve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8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5238750" y="187325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Елементи пријемног испита: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Тест разумевања прочитаног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Тест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основне писмености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Интервју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C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 процену социјалних вештина</a:t>
            </a:r>
          </a:p>
        </p:txBody>
      </p:sp>
      <p:pic>
        <p:nvPicPr>
          <p:cNvPr id="23557" name="Picture 7" descr="IMG_12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3917950"/>
            <a:ext cx="370363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Prijemni_isp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900" y="2006600"/>
            <a:ext cx="40671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914400" y="890588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Пријем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бруцоша</a:t>
            </a: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579" name="Picture 4" descr="baner_ve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8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Prijem_bruco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25" y="2303463"/>
            <a:ext cx="844232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7204075" y="1339850"/>
            <a:ext cx="1939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Упис</a:t>
            </a:r>
            <a:endParaRPr 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927100" y="12192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b="1" dirty="0">
                <a:solidFill>
                  <a:srgbClr val="1C1C1C"/>
                </a:solidFill>
              </a:rPr>
              <a:t>Дом ученика и студената </a:t>
            </a:r>
            <a:r>
              <a:rPr lang="sr-Cyrl-CS" sz="2000" b="1" i="1" dirty="0">
                <a:solidFill>
                  <a:srgbClr val="1C1C1C"/>
                </a:solidFill>
              </a:rPr>
              <a:t>Јагодина</a:t>
            </a:r>
            <a: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sr-Cyrl-C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3" name="Picture 4" descr="baner_ve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38" y="0"/>
            <a:ext cx="4362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16450" y="1179513"/>
            <a:ext cx="452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sz="3200" b="1">
                <a:solidFill>
                  <a:schemeClr val="bg1"/>
                </a:solidFill>
              </a:rPr>
              <a:t>Студентски стандард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25605" name="Picture 5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2051050"/>
            <a:ext cx="347186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1400" y="4591050"/>
            <a:ext cx="3022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IMG_554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8700" y="20066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2931</TotalTime>
  <Words>512</Words>
  <Application>Microsoft Office PowerPoint</Application>
  <PresentationFormat>On-screen Show (4:3)</PresentationFormat>
  <Paragraphs>167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Capsules</vt:lpstr>
      <vt:lpstr>CorelDRAW</vt:lpstr>
      <vt:lpstr>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Verica</dc:creator>
  <cp:lastModifiedBy>Nebojsa</cp:lastModifiedBy>
  <cp:revision>198</cp:revision>
  <dcterms:created xsi:type="dcterms:W3CDTF">2007-05-18T20:05:39Z</dcterms:created>
  <dcterms:modified xsi:type="dcterms:W3CDTF">2012-03-07T11:41:27Z</dcterms:modified>
</cp:coreProperties>
</file>